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74" r:id="rId3"/>
    <p:sldId id="275" r:id="rId4"/>
    <p:sldId id="27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38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D198DC-4D62-084E-86C8-ADED897A38CB}" type="datetimeFigureOut">
              <a:rPr lang="en-US" smtClean="0"/>
              <a:t>5/15/15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4DF37E-13DC-BE4B-9534-58A5B0451C73}" type="slidenum">
              <a:rPr lang="en-US" smtClean="0"/>
              <a:t>‹#›</a:t>
            </a:fld>
            <a:endParaRPr lang="en-US"/>
          </a:p>
        </p:txBody>
      </p:sp>
    </p:spTree>
    <p:extLst>
      <p:ext uri="{BB962C8B-B14F-4D97-AF65-F5344CB8AC3E}">
        <p14:creationId xmlns:p14="http://schemas.microsoft.com/office/powerpoint/2010/main" val="27910490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from http://</a:t>
            </a:r>
            <a:r>
              <a:rPr lang="en-US" dirty="0" err="1" smtClean="0"/>
              <a:t>www.acfe.com</a:t>
            </a:r>
            <a:r>
              <a:rPr lang="en-US" dirty="0" smtClean="0"/>
              <a:t>/ethics-and-</a:t>
            </a:r>
            <a:r>
              <a:rPr lang="en-US" dirty="0" err="1" smtClean="0"/>
              <a:t>compliance.aspx</a:t>
            </a:r>
            <a:r>
              <a:rPr lang="en-US" dirty="0" smtClean="0"/>
              <a: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a:t>
            </a:fld>
            <a:endParaRPr lang="en-US"/>
          </a:p>
        </p:txBody>
      </p:sp>
    </p:spTree>
    <p:extLst>
      <p:ext uri="{BB962C8B-B14F-4D97-AF65-F5344CB8AC3E}">
        <p14:creationId xmlns:p14="http://schemas.microsoft.com/office/powerpoint/2010/main" val="4287159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www.brighthubpm.com</a:t>
            </a:r>
            <a:r>
              <a:rPr lang="en-US" dirty="0" smtClean="0"/>
              <a:t>/project-planning/53025-ethical-issues-in-project-management/.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12</a:t>
            </a:fld>
            <a:endParaRPr lang="en-US"/>
          </a:p>
        </p:txBody>
      </p:sp>
    </p:spTree>
    <p:extLst>
      <p:ext uri="{BB962C8B-B14F-4D97-AF65-F5344CB8AC3E}">
        <p14:creationId xmlns:p14="http://schemas.microsoft.com/office/powerpoint/2010/main" val="3417101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www.scu.edu</a:t>
            </a:r>
            <a:r>
              <a:rPr lang="en-US" dirty="0" smtClean="0"/>
              <a:t>/ethics/practicing/</a:t>
            </a:r>
            <a:r>
              <a:rPr lang="en-US" dirty="0" err="1" smtClean="0"/>
              <a:t>focusareas</a:t>
            </a:r>
            <a:r>
              <a:rPr lang="en-US" dirty="0" smtClean="0"/>
              <a:t>/technology/</a:t>
            </a:r>
            <a:r>
              <a:rPr lang="en-US" dirty="0" err="1" smtClean="0"/>
              <a:t>occidental_engineering</a:t>
            </a:r>
            <a:r>
              <a:rPr lang="en-US" dirty="0" smtClean="0"/>
              <a:t>/</a:t>
            </a:r>
            <a:r>
              <a:rPr lang="en-US" dirty="0" err="1" smtClean="0"/>
              <a:t>occidental_engineering.html</a:t>
            </a:r>
            <a:r>
              <a:rPr lang="en-US" dirty="0" smtClean="0"/>
              <a: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14</a:t>
            </a:fld>
            <a:endParaRPr lang="en-US"/>
          </a:p>
        </p:txBody>
      </p:sp>
    </p:spTree>
    <p:extLst>
      <p:ext uri="{BB962C8B-B14F-4D97-AF65-F5344CB8AC3E}">
        <p14:creationId xmlns:p14="http://schemas.microsoft.com/office/powerpoint/2010/main" val="4011232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Cartoon from http://</a:t>
            </a:r>
            <a:r>
              <a:rPr lang="en-US" dirty="0" err="1" smtClean="0"/>
              <a:t>www.condenaststore.com</a:t>
            </a:r>
            <a:r>
              <a:rPr lang="en-US" dirty="0" smtClean="0"/>
              <a:t>/</a:t>
            </a:r>
            <a:r>
              <a:rPr lang="en-US" dirty="0" err="1" smtClean="0"/>
              <a:t>gallery.asp?startat</a:t>
            </a:r>
            <a:r>
              <a:rPr lang="en-US" dirty="0" smtClean="0"/>
              <a:t>=%2Fgetthumb.asp&amp;txtSearch=ethics.</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15</a:t>
            </a:fld>
            <a:endParaRPr lang="en-US"/>
          </a:p>
        </p:txBody>
      </p:sp>
    </p:spTree>
    <p:extLst>
      <p:ext uri="{BB962C8B-B14F-4D97-AF65-F5344CB8AC3E}">
        <p14:creationId xmlns:p14="http://schemas.microsoft.com/office/powerpoint/2010/main" val="172819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www.iep.utm.edu</a:t>
            </a:r>
            <a:r>
              <a:rPr lang="en-US" dirty="0" smtClean="0"/>
              <a:t>/ethics/.</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16</a:t>
            </a:fld>
            <a:endParaRPr lang="en-US"/>
          </a:p>
        </p:txBody>
      </p:sp>
    </p:spTree>
    <p:extLst>
      <p:ext uri="{BB962C8B-B14F-4D97-AF65-F5344CB8AC3E}">
        <p14:creationId xmlns:p14="http://schemas.microsoft.com/office/powerpoint/2010/main" val="516717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www.iep.utm.edu</a:t>
            </a:r>
            <a:r>
              <a:rPr lang="en-US" dirty="0" smtClean="0"/>
              <a:t>/ethics/.</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17</a:t>
            </a:fld>
            <a:endParaRPr lang="en-US"/>
          </a:p>
        </p:txBody>
      </p:sp>
    </p:spTree>
    <p:extLst>
      <p:ext uri="{BB962C8B-B14F-4D97-AF65-F5344CB8AC3E}">
        <p14:creationId xmlns:p14="http://schemas.microsoft.com/office/powerpoint/2010/main" val="10699506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www.iep.utm.edu</a:t>
            </a:r>
            <a:r>
              <a:rPr lang="en-US" dirty="0" smtClean="0"/>
              <a:t>/ethics/.</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18</a:t>
            </a:fld>
            <a:endParaRPr lang="en-US"/>
          </a:p>
        </p:txBody>
      </p:sp>
    </p:spTree>
    <p:extLst>
      <p:ext uri="{BB962C8B-B14F-4D97-AF65-F5344CB8AC3E}">
        <p14:creationId xmlns:p14="http://schemas.microsoft.com/office/powerpoint/2010/main" val="3575243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www.iep.utm.edu</a:t>
            </a:r>
            <a:r>
              <a:rPr lang="en-US" dirty="0" smtClean="0"/>
              <a:t>/ethics/.</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19</a:t>
            </a:fld>
            <a:endParaRPr lang="en-US"/>
          </a:p>
        </p:txBody>
      </p:sp>
    </p:spTree>
    <p:extLst>
      <p:ext uri="{BB962C8B-B14F-4D97-AF65-F5344CB8AC3E}">
        <p14:creationId xmlns:p14="http://schemas.microsoft.com/office/powerpoint/2010/main" val="857124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Cartoon from http://</a:t>
            </a:r>
            <a:r>
              <a:rPr lang="en-US" dirty="0" err="1" smtClean="0"/>
              <a:t>iwantitnow.walkme.com</a:t>
            </a:r>
            <a:r>
              <a:rPr lang="en-US" dirty="0" smtClean="0"/>
              <a:t>/cartoon-customer-service-nothing-to-fool-about/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20</a:t>
            </a:fld>
            <a:endParaRPr lang="en-US"/>
          </a:p>
        </p:txBody>
      </p:sp>
    </p:spTree>
    <p:extLst>
      <p:ext uri="{BB962C8B-B14F-4D97-AF65-F5344CB8AC3E}">
        <p14:creationId xmlns:p14="http://schemas.microsoft.com/office/powerpoint/2010/main" val="4182955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Conops</a:t>
            </a:r>
            <a:r>
              <a:rPr lang="en-US" dirty="0" smtClean="0"/>
              <a:t> typically </a:t>
            </a:r>
            <a:r>
              <a:rPr lang="en-US" smtClean="0"/>
              <a:t>is “the </a:t>
            </a:r>
            <a:r>
              <a:rPr lang="en-US" dirty="0" smtClean="0"/>
              <a:t>characteristics of a proposed system from the viewpoint of an individual who will use that system.” </a:t>
            </a:r>
          </a:p>
          <a:p>
            <a:r>
              <a:rPr lang="en-US" dirty="0" smtClean="0"/>
              <a:t>Image from https://</a:t>
            </a:r>
            <a:r>
              <a:rPr lang="en-US" dirty="0" err="1" smtClean="0"/>
              <a:t>korayozsoy.wordpress.com</a:t>
            </a:r>
            <a:r>
              <a:rPr lang="en-US" dirty="0" smtClean="0"/>
              <a:t>/2010/12/12/an-ethnographic-study-on-the-roomba-vacuum-cleaner-in-the-domestic-environment-in-italy/</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21</a:t>
            </a:fld>
            <a:endParaRPr lang="en-US"/>
          </a:p>
        </p:txBody>
      </p:sp>
    </p:spTree>
    <p:extLst>
      <p:ext uri="{BB962C8B-B14F-4D97-AF65-F5344CB8AC3E}">
        <p14:creationId xmlns:p14="http://schemas.microsoft.com/office/powerpoint/2010/main" val="1180175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good resource on the problem, http://</a:t>
            </a:r>
            <a:r>
              <a:rPr lang="en-US" dirty="0" err="1" smtClean="0"/>
              <a:t>www.philosopherstoolkit.com</a:t>
            </a:r>
            <a:r>
              <a:rPr lang="en-US" dirty="0" smtClean="0"/>
              <a:t>/the-trolley-</a:t>
            </a:r>
            <a:r>
              <a:rPr lang="en-US" dirty="0" err="1" smtClean="0"/>
              <a:t>problem.php</a:t>
            </a:r>
            <a:r>
              <a:rPr lang="en-US" dirty="0" smtClean="0"/>
              <a: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2</a:t>
            </a:fld>
            <a:endParaRPr lang="en-US"/>
          </a:p>
        </p:txBody>
      </p:sp>
    </p:spTree>
    <p:extLst>
      <p:ext uri="{BB962C8B-B14F-4D97-AF65-F5344CB8AC3E}">
        <p14:creationId xmlns:p14="http://schemas.microsoft.com/office/powerpoint/2010/main" val="2960036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from</a:t>
            </a:r>
            <a:r>
              <a:rPr lang="en-US" baseline="0" dirty="0" smtClean="0"/>
              <a:t> https://</a:t>
            </a:r>
            <a:r>
              <a:rPr lang="en-US" baseline="0" dirty="0" err="1" smtClean="0"/>
              <a:t>advocatusatheist.wordpress.com</a:t>
            </a:r>
            <a:r>
              <a:rPr lang="en-US" baseline="0" dirty="0" smtClean="0"/>
              <a:t>/2011/10/24/the-trolley-problem-a-thought/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3</a:t>
            </a:fld>
            <a:endParaRPr lang="en-US"/>
          </a:p>
        </p:txBody>
      </p:sp>
    </p:spTree>
    <p:extLst>
      <p:ext uri="{BB962C8B-B14F-4D97-AF65-F5344CB8AC3E}">
        <p14:creationId xmlns:p14="http://schemas.microsoft.com/office/powerpoint/2010/main" val="227385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from</a:t>
            </a:r>
            <a:r>
              <a:rPr lang="en-US" baseline="0" dirty="0" smtClean="0"/>
              <a:t> http://</a:t>
            </a:r>
            <a:r>
              <a:rPr lang="en-US" baseline="0" dirty="0" err="1" smtClean="0"/>
              <a:t>decorationavenue.blogspot.com</a:t>
            </a:r>
            <a:r>
              <a:rPr lang="en-US" baseline="0" dirty="0" smtClean="0"/>
              <a:t>/2014/05/</a:t>
            </a:r>
            <a:r>
              <a:rPr lang="en-US" baseline="0" dirty="0" err="1" smtClean="0"/>
              <a:t>gp</a:t>
            </a:r>
            <a:r>
              <a:rPr lang="en-US" baseline="0" dirty="0" smtClean="0"/>
              <a:t>-waiting-room-</a:t>
            </a:r>
            <a:r>
              <a:rPr lang="en-US" baseline="0" dirty="0" err="1" smtClean="0"/>
              <a:t>chairs.html</a:t>
            </a:r>
            <a:r>
              <a:rPr lang="en-US" baseline="0" dirty="0" smtClean="0"/>
              <a:t>. https://</a:t>
            </a:r>
            <a:r>
              <a:rPr lang="en-US" baseline="0" dirty="0" err="1" smtClean="0"/>
              <a:t>www.google.com</a:t>
            </a:r>
            <a:r>
              <a:rPr lang="en-US" baseline="0" dirty="0" smtClean="0"/>
              <a:t>/</a:t>
            </a:r>
            <a:r>
              <a:rPr lang="en-US" baseline="0" dirty="0" err="1" smtClean="0"/>
              <a:t>url?sa</a:t>
            </a:r>
            <a:r>
              <a:rPr lang="en-US" baseline="0" dirty="0" smtClean="0"/>
              <a:t>=</a:t>
            </a:r>
            <a:r>
              <a:rPr lang="en-US" baseline="0" dirty="0" err="1" smtClean="0"/>
              <a:t>i&amp;rct</a:t>
            </a:r>
            <a:r>
              <a:rPr lang="en-US" baseline="0" dirty="0" smtClean="0"/>
              <a:t>=</a:t>
            </a:r>
            <a:r>
              <a:rPr lang="en-US" baseline="0" dirty="0" err="1" smtClean="0"/>
              <a:t>j&amp;q</a:t>
            </a:r>
            <a:r>
              <a:rPr lang="en-US" baseline="0" dirty="0" smtClean="0"/>
              <a:t>=&amp;</a:t>
            </a:r>
            <a:r>
              <a:rPr lang="en-US" baseline="0" dirty="0" err="1" smtClean="0"/>
              <a:t>esrc</a:t>
            </a:r>
            <a:r>
              <a:rPr lang="en-US" baseline="0" dirty="0" smtClean="0"/>
              <a:t>=</a:t>
            </a:r>
            <a:r>
              <a:rPr lang="en-US" baseline="0" dirty="0" err="1" smtClean="0"/>
              <a:t>s&amp;source</a:t>
            </a:r>
            <a:r>
              <a:rPr lang="en-US" baseline="0" dirty="0" smtClean="0"/>
              <a:t>=</a:t>
            </a:r>
            <a:r>
              <a:rPr lang="en-US" baseline="0" dirty="0" err="1" smtClean="0"/>
              <a:t>images&amp;cd</a:t>
            </a:r>
            <a:r>
              <a:rPr lang="en-US" baseline="0" dirty="0" smtClean="0"/>
              <a:t>=&amp;cad=</a:t>
            </a:r>
            <a:r>
              <a:rPr lang="en-US" baseline="0" dirty="0" err="1" smtClean="0"/>
              <a:t>rja&amp;uact</a:t>
            </a:r>
            <a:r>
              <a:rPr lang="en-US" baseline="0" dirty="0" smtClean="0"/>
              <a:t>=8&amp;ved=0CAcQjRw&amp;url=http%3A%2F%2Fdecorationavenue.blogspot.com%2F2014%2F05%2Fgp-waiting-room-chairs.html&amp;ei=FRZKVb71JomtyAS2-oBI&amp;psig=AFQjCNFiafPzpOlc2DVHhOrBocWr78xaKA&amp;ust=1431005069979852</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4</a:t>
            </a:fld>
            <a:endParaRPr lang="en-US"/>
          </a:p>
        </p:txBody>
      </p:sp>
    </p:spTree>
    <p:extLst>
      <p:ext uri="{BB962C8B-B14F-4D97-AF65-F5344CB8AC3E}">
        <p14:creationId xmlns:p14="http://schemas.microsoft.com/office/powerpoint/2010/main" val="2533482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www.iep.utm.edu</a:t>
            </a:r>
            <a:r>
              <a:rPr lang="en-US" dirty="0" smtClean="0"/>
              <a:t>/ethics/</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5</a:t>
            </a:fld>
            <a:endParaRPr lang="en-US"/>
          </a:p>
        </p:txBody>
      </p:sp>
    </p:spTree>
    <p:extLst>
      <p:ext uri="{BB962C8B-B14F-4D97-AF65-F5344CB8AC3E}">
        <p14:creationId xmlns:p14="http://schemas.microsoft.com/office/powerpoint/2010/main" val="74067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www.ieee.org</a:t>
            </a:r>
            <a:r>
              <a:rPr lang="en-US" dirty="0" smtClean="0"/>
              <a:t>/about/corporate/governance/p7-8.html.</a:t>
            </a:r>
          </a:p>
          <a:p>
            <a:r>
              <a:rPr lang="en-US" dirty="0" smtClean="0"/>
              <a:t>The</a:t>
            </a:r>
            <a:r>
              <a:rPr lang="en-US" baseline="0" dirty="0" smtClean="0"/>
              <a:t> ACM code is at https://</a:t>
            </a:r>
            <a:r>
              <a:rPr lang="en-US" baseline="0" dirty="0" err="1" smtClean="0"/>
              <a:t>www.acm.org</a:t>
            </a:r>
            <a:r>
              <a:rPr lang="en-US" baseline="0" dirty="0" smtClean="0"/>
              <a:t>/about/code-of-ethics.</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6</a:t>
            </a:fld>
            <a:endParaRPr lang="en-US"/>
          </a:p>
        </p:txBody>
      </p:sp>
    </p:spTree>
    <p:extLst>
      <p:ext uri="{BB962C8B-B14F-4D97-AF65-F5344CB8AC3E}">
        <p14:creationId xmlns:p14="http://schemas.microsoft.com/office/powerpoint/2010/main" val="3677608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http://</a:t>
            </a:r>
            <a:r>
              <a:rPr lang="en-US" dirty="0" err="1" smtClean="0"/>
              <a:t>www.pmi.org</a:t>
            </a:r>
            <a:r>
              <a:rPr lang="en-US" dirty="0" smtClean="0"/>
              <a:t>/About-Us/~/media/PDF/Ethics/PMI-Code-of-Ethics-and-Professional-</a:t>
            </a:r>
            <a:r>
              <a:rPr lang="en-US" dirty="0" err="1" smtClean="0"/>
              <a:t>Conduct.ashx</a:t>
            </a:r>
            <a:r>
              <a:rPr lang="en-US" dirty="0" smtClean="0"/>
              <a: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8</a:t>
            </a:fld>
            <a:endParaRPr lang="en-US"/>
          </a:p>
        </p:txBody>
      </p:sp>
    </p:spTree>
    <p:extLst>
      <p:ext uri="{BB962C8B-B14F-4D97-AF65-F5344CB8AC3E}">
        <p14:creationId xmlns:p14="http://schemas.microsoft.com/office/powerpoint/2010/main" val="148213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www.pmi.org</a:t>
            </a:r>
            <a:r>
              <a:rPr lang="en-US" dirty="0" smtClean="0"/>
              <a:t>/About-Us/Ethics/What-Do-You-Do-When-You-Face-Tough-</a:t>
            </a:r>
            <a:r>
              <a:rPr lang="en-US" dirty="0" err="1" smtClean="0"/>
              <a:t>Dilemmas.aspx</a:t>
            </a:r>
            <a:r>
              <a:rPr lang="en-US" dirty="0" smtClean="0"/>
              <a:t>.</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10</a:t>
            </a:fld>
            <a:endParaRPr lang="en-US"/>
          </a:p>
        </p:txBody>
      </p:sp>
    </p:spTree>
    <p:extLst>
      <p:ext uri="{BB962C8B-B14F-4D97-AF65-F5344CB8AC3E}">
        <p14:creationId xmlns:p14="http://schemas.microsoft.com/office/powerpoint/2010/main" val="2103685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a:t>
            </a:r>
            <a:r>
              <a:rPr lang="en-US" dirty="0" err="1" smtClean="0"/>
              <a:t>www.ewh.ieee.org</a:t>
            </a:r>
            <a:r>
              <a:rPr lang="en-US" dirty="0" smtClean="0"/>
              <a:t>/</a:t>
            </a:r>
            <a:r>
              <a:rPr lang="en-US" dirty="0" err="1" smtClean="0"/>
              <a:t>reg</a:t>
            </a:r>
            <a:r>
              <a:rPr lang="en-US" dirty="0" smtClean="0"/>
              <a:t>/7/</a:t>
            </a:r>
            <a:r>
              <a:rPr lang="en-US" dirty="0" err="1" smtClean="0"/>
              <a:t>canrev</a:t>
            </a:r>
            <a:r>
              <a:rPr lang="en-US" dirty="0" smtClean="0"/>
              <a:t>/cr45/pages6-8.pdf.</a:t>
            </a:r>
            <a:endParaRPr lang="en-US" dirty="0"/>
          </a:p>
        </p:txBody>
      </p:sp>
      <p:sp>
        <p:nvSpPr>
          <p:cNvPr id="4" name="Slide Number Placeholder 3"/>
          <p:cNvSpPr>
            <a:spLocks noGrp="1"/>
          </p:cNvSpPr>
          <p:nvPr>
            <p:ph type="sldNum" sz="quarter" idx="10"/>
          </p:nvPr>
        </p:nvSpPr>
        <p:spPr/>
        <p:txBody>
          <a:bodyPr/>
          <a:lstStyle/>
          <a:p>
            <a:fld id="{384DF37E-13DC-BE4B-9534-58A5B0451C73}" type="slidenum">
              <a:rPr lang="en-US" smtClean="0"/>
              <a:t>11</a:t>
            </a:fld>
            <a:endParaRPr lang="en-US"/>
          </a:p>
        </p:txBody>
      </p:sp>
    </p:spTree>
    <p:extLst>
      <p:ext uri="{BB962C8B-B14F-4D97-AF65-F5344CB8AC3E}">
        <p14:creationId xmlns:p14="http://schemas.microsoft.com/office/powerpoint/2010/main" val="667788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2D9170-906D-334D-818D-050492A74893}"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3452244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D9170-906D-334D-818D-050492A74893}"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29971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D9170-906D-334D-818D-050492A74893}"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955831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D9170-906D-334D-818D-050492A74893}"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802796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2D9170-906D-334D-818D-050492A74893}" type="datetimeFigureOut">
              <a:rPr lang="en-US" smtClean="0"/>
              <a:t>5/15/15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2575673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2D9170-906D-334D-818D-050492A74893}" type="datetimeFigureOut">
              <a:rPr lang="en-US" smtClean="0"/>
              <a:t>5/15/15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299244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2D9170-906D-334D-818D-050492A74893}" type="datetimeFigureOut">
              <a:rPr lang="en-US" smtClean="0"/>
              <a:t>5/15/15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3273796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D9170-906D-334D-818D-050492A74893}" type="datetimeFigureOut">
              <a:rPr lang="en-US" smtClean="0"/>
              <a:t>5/15/15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725570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D9170-906D-334D-818D-050492A74893}" type="datetimeFigureOut">
              <a:rPr lang="en-US" smtClean="0"/>
              <a:t>5/15/15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77774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D9170-906D-334D-818D-050492A74893}" type="datetimeFigureOut">
              <a:rPr lang="en-US" smtClean="0"/>
              <a:t>5/15/15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130278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D9170-906D-334D-818D-050492A74893}" type="datetimeFigureOut">
              <a:rPr lang="en-US" smtClean="0"/>
              <a:t>5/15/15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8A927-70AB-D349-915D-CB710B385E95}" type="slidenum">
              <a:rPr lang="en-US" smtClean="0"/>
              <a:t>‹#›</a:t>
            </a:fld>
            <a:endParaRPr lang="en-US"/>
          </a:p>
        </p:txBody>
      </p:sp>
    </p:spTree>
    <p:extLst>
      <p:ext uri="{BB962C8B-B14F-4D97-AF65-F5344CB8AC3E}">
        <p14:creationId xmlns:p14="http://schemas.microsoft.com/office/powerpoint/2010/main" val="17274494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D9170-906D-334D-818D-050492A74893}" type="datetimeFigureOut">
              <a:rPr lang="en-US" smtClean="0"/>
              <a:t>5/15/15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8A927-70AB-D349-915D-CB710B385E95}" type="slidenum">
              <a:rPr lang="en-US" smtClean="0"/>
              <a:t>‹#›</a:t>
            </a:fld>
            <a:endParaRPr lang="en-US"/>
          </a:p>
        </p:txBody>
      </p:sp>
      <p:sp>
        <p:nvSpPr>
          <p:cNvPr id="7" name="Slide Number Placeholder 5"/>
          <p:cNvSpPr txBox="1">
            <a:spLocks/>
          </p:cNvSpPr>
          <p:nvPr userDrawn="1"/>
        </p:nvSpPr>
        <p:spPr>
          <a:xfrm>
            <a:off x="6705600" y="65087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418A927-70AB-D349-915D-CB710B385E95}" type="slidenum">
              <a:rPr lang="en-US" smtClean="0"/>
              <a:pPr/>
              <a:t>‹#›</a:t>
            </a:fld>
            <a:endParaRPr lang="en-US"/>
          </a:p>
        </p:txBody>
      </p:sp>
    </p:spTree>
    <p:extLst>
      <p:ext uri="{BB962C8B-B14F-4D97-AF65-F5344CB8AC3E}">
        <p14:creationId xmlns:p14="http://schemas.microsoft.com/office/powerpoint/2010/main" val="1367622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7639" y="1335329"/>
            <a:ext cx="2982843" cy="1470025"/>
          </a:xfrm>
        </p:spPr>
        <p:txBody>
          <a:bodyPr>
            <a:normAutofit fontScale="90000"/>
          </a:bodyPr>
          <a:lstStyle/>
          <a:p>
            <a:r>
              <a:rPr lang="en-US" dirty="0" smtClean="0"/>
              <a:t>Ethical Decision Making</a:t>
            </a:r>
            <a:endParaRPr lang="en-US" dirty="0"/>
          </a:p>
        </p:txBody>
      </p:sp>
      <p:sp>
        <p:nvSpPr>
          <p:cNvPr id="3" name="Subtitle 2"/>
          <p:cNvSpPr>
            <a:spLocks noGrp="1"/>
          </p:cNvSpPr>
          <p:nvPr>
            <p:ph type="subTitle" idx="1"/>
          </p:nvPr>
        </p:nvSpPr>
        <p:spPr/>
        <p:txBody>
          <a:bodyPr/>
          <a:lstStyle/>
          <a:p>
            <a:r>
              <a:rPr lang="en-US" dirty="0" smtClean="0"/>
              <a:t>Steve Chenoweth</a:t>
            </a:r>
          </a:p>
          <a:p>
            <a:r>
              <a:rPr lang="en-US" dirty="0" smtClean="0"/>
              <a:t>Session 10, Part 2</a:t>
            </a:r>
            <a:endParaRPr lang="en-US" dirty="0"/>
          </a:p>
        </p:txBody>
      </p:sp>
      <p:pic>
        <p:nvPicPr>
          <p:cNvPr id="5" name="Picture 4"/>
          <p:cNvPicPr>
            <a:picLocks noChangeAspect="1"/>
          </p:cNvPicPr>
          <p:nvPr/>
        </p:nvPicPr>
        <p:blipFill>
          <a:blip r:embed="rId3"/>
          <a:stretch>
            <a:fillRect/>
          </a:stretch>
        </p:blipFill>
        <p:spPr>
          <a:xfrm>
            <a:off x="3668643" y="76200"/>
            <a:ext cx="5372100" cy="2984500"/>
          </a:xfrm>
          <a:prstGeom prst="rect">
            <a:avLst/>
          </a:prstGeom>
        </p:spPr>
      </p:pic>
      <p:pic>
        <p:nvPicPr>
          <p:cNvPr id="6" name="Picture 31" descr="rose4"/>
          <p:cNvPicPr>
            <a:picLocks noChangeAspect="1" noChangeArrowheads="1"/>
          </p:cNvPicPr>
          <p:nvPr/>
        </p:nvPicPr>
        <p:blipFill>
          <a:blip r:embed="rId4">
            <a:alphaModFix/>
          </a:blip>
          <a:srcRect l="12895" t="22858"/>
          <a:stretch>
            <a:fillRect/>
          </a:stretch>
        </p:blipFill>
        <p:spPr bwMode="auto">
          <a:xfrm>
            <a:off x="5784576" y="6300787"/>
            <a:ext cx="3359424" cy="557213"/>
          </a:xfrm>
          <a:prstGeom prst="rect">
            <a:avLst/>
          </a:prstGeom>
          <a:noFill/>
        </p:spPr>
      </p:pic>
    </p:spTree>
    <p:extLst>
      <p:ext uri="{BB962C8B-B14F-4D97-AF65-F5344CB8AC3E}">
        <p14:creationId xmlns:p14="http://schemas.microsoft.com/office/powerpoint/2010/main" val="13453987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Application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solidFill>
                  <a:srgbClr val="FF0000"/>
                </a:solidFill>
              </a:rPr>
              <a:t>Group activity:  What should you do in the following situation:</a:t>
            </a:r>
          </a:p>
          <a:p>
            <a:pPr marL="0" indent="0">
              <a:buNone/>
            </a:pPr>
            <a:endParaRPr lang="en-US" dirty="0" smtClean="0">
              <a:solidFill>
                <a:srgbClr val="FF0000"/>
              </a:solidFill>
            </a:endParaRPr>
          </a:p>
          <a:p>
            <a:r>
              <a:rPr lang="en-US" dirty="0"/>
              <a:t>You have been asked to provide a project update at the next client meeting. You start putting together a presentation and highlight a high probability of delay and not being able to meet some of the client’s requirements. </a:t>
            </a:r>
            <a:endParaRPr lang="en-US" dirty="0" smtClean="0"/>
          </a:p>
          <a:p>
            <a:r>
              <a:rPr lang="en-US" dirty="0" smtClean="0"/>
              <a:t>The </a:t>
            </a:r>
            <a:r>
              <a:rPr lang="en-US" dirty="0"/>
              <a:t>sales executive asks to review the presentation and sends it back after deleting the key points about delays and issues. He comments that you only need to highlight the positive accomplishments or else the company will not win a related project that it is bidding for.</a:t>
            </a:r>
          </a:p>
          <a:p>
            <a:r>
              <a:rPr lang="en-US" dirty="0"/>
              <a:t>Do you go along with the sales executive’s recommendation? Do you highlight the truth in the client briefing? Do you ask to be excluded from the meeting?</a:t>
            </a:r>
            <a:endParaRPr lang="en-US" dirty="0" smtClean="0"/>
          </a:p>
          <a:p>
            <a:endParaRPr lang="en-US" dirty="0" smtClean="0"/>
          </a:p>
          <a:p>
            <a:endParaRPr lang="en-US" dirty="0"/>
          </a:p>
        </p:txBody>
      </p:sp>
    </p:spTree>
    <p:extLst>
      <p:ext uri="{BB962C8B-B14F-4D97-AF65-F5344CB8AC3E}">
        <p14:creationId xmlns:p14="http://schemas.microsoft.com/office/powerpoint/2010/main" val="196143846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recurring PM issues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“Wired” bids and contracts (the winner has been pre-determined), </a:t>
            </a:r>
          </a:p>
          <a:p>
            <a:r>
              <a:rPr lang="en-US" dirty="0"/>
              <a:t>“Buy-in” (bidding low with intent of cutting corners or forcing </a:t>
            </a:r>
            <a:r>
              <a:rPr lang="en-US" dirty="0" smtClean="0"/>
              <a:t>subsequent </a:t>
            </a:r>
            <a:r>
              <a:rPr lang="en-US" dirty="0"/>
              <a:t>contract changes), </a:t>
            </a:r>
          </a:p>
          <a:p>
            <a:r>
              <a:rPr lang="en-US" dirty="0"/>
              <a:t>Kickbacks, </a:t>
            </a:r>
          </a:p>
          <a:p>
            <a:r>
              <a:rPr lang="en-US" dirty="0"/>
              <a:t>“Covering” for team members (group cohesiveness), </a:t>
            </a:r>
          </a:p>
          <a:p>
            <a:r>
              <a:rPr lang="en-US" dirty="0"/>
              <a:t>Taking “shortcuts” (to meet deadlines or budgets), </a:t>
            </a:r>
          </a:p>
          <a:p>
            <a:r>
              <a:rPr lang="en-US" dirty="0" smtClean="0"/>
              <a:t>Using </a:t>
            </a:r>
            <a:r>
              <a:rPr lang="en-US" dirty="0"/>
              <a:t>marginal (substandard) materials, </a:t>
            </a:r>
          </a:p>
          <a:p>
            <a:r>
              <a:rPr lang="en-US" dirty="0"/>
              <a:t>Compromising on safety, </a:t>
            </a:r>
          </a:p>
          <a:p>
            <a:r>
              <a:rPr lang="en-US" dirty="0"/>
              <a:t>Violating standards, and </a:t>
            </a:r>
          </a:p>
          <a:p>
            <a:r>
              <a:rPr lang="en-US" dirty="0"/>
              <a:t>Consultant loyalties (to employer or to client or to public). </a:t>
            </a:r>
          </a:p>
          <a:p>
            <a:endParaRPr lang="en-US" dirty="0"/>
          </a:p>
        </p:txBody>
      </p:sp>
    </p:spTree>
    <p:extLst>
      <p:ext uri="{BB962C8B-B14F-4D97-AF65-F5344CB8AC3E}">
        <p14:creationId xmlns:p14="http://schemas.microsoft.com/office/powerpoint/2010/main" val="31681513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PM is in a tougher spot</a:t>
            </a:r>
            <a:endParaRPr lang="en-US" dirty="0"/>
          </a:p>
        </p:txBody>
      </p:sp>
      <p:sp>
        <p:nvSpPr>
          <p:cNvPr id="3" name="Content Placeholder 2"/>
          <p:cNvSpPr>
            <a:spLocks noGrp="1"/>
          </p:cNvSpPr>
          <p:nvPr>
            <p:ph idx="1"/>
          </p:nvPr>
        </p:nvSpPr>
        <p:spPr/>
        <p:txBody>
          <a:bodyPr>
            <a:normAutofit lnSpcReduction="10000"/>
          </a:bodyPr>
          <a:lstStyle/>
          <a:p>
            <a:r>
              <a:rPr lang="en-US" dirty="0" smtClean="0"/>
              <a:t>If </a:t>
            </a:r>
            <a:r>
              <a:rPr lang="en-US" dirty="0"/>
              <a:t>the project manager </a:t>
            </a:r>
            <a:r>
              <a:rPr lang="en-US" b="1" dirty="0"/>
              <a:t>is at fault </a:t>
            </a:r>
            <a:r>
              <a:rPr lang="en-US" dirty="0"/>
              <a:t>for the unsuccessful venture of project completion, then that project manager must be able to admit this wrong. </a:t>
            </a:r>
            <a:endParaRPr lang="en-US" dirty="0" smtClean="0"/>
          </a:p>
          <a:p>
            <a:r>
              <a:rPr lang="en-US" dirty="0" smtClean="0"/>
              <a:t>Not </a:t>
            </a:r>
            <a:r>
              <a:rPr lang="en-US" dirty="0"/>
              <a:t>admitting wrongdoing can greatly damage the team relationship. </a:t>
            </a:r>
            <a:endParaRPr lang="en-US" dirty="0" smtClean="0"/>
          </a:p>
          <a:p>
            <a:r>
              <a:rPr lang="en-US" dirty="0" smtClean="0"/>
              <a:t>The </a:t>
            </a:r>
            <a:r>
              <a:rPr lang="en-US" dirty="0"/>
              <a:t>unethical practice will also most likely cause the team members you are in charge of to not trust the manager as </a:t>
            </a:r>
            <a:r>
              <a:rPr lang="en-US" dirty="0" smtClean="0"/>
              <a:t>well.</a:t>
            </a:r>
            <a:endParaRPr lang="en-US" dirty="0"/>
          </a:p>
        </p:txBody>
      </p:sp>
    </p:spTree>
    <p:extLst>
      <p:ext uri="{BB962C8B-B14F-4D97-AF65-F5344CB8AC3E}">
        <p14:creationId xmlns:p14="http://schemas.microsoft.com/office/powerpoint/2010/main" val="40833719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the PM is in a tougher </a:t>
            </a:r>
            <a:r>
              <a:rPr lang="en-US" dirty="0" smtClean="0"/>
              <a:t>spot, </a:t>
            </a:r>
            <a:r>
              <a:rPr lang="en-US" dirty="0" err="1" smtClean="0"/>
              <a:t>cntd</a:t>
            </a:r>
            <a:endParaRPr lang="en-US" dirty="0"/>
          </a:p>
        </p:txBody>
      </p:sp>
      <p:sp>
        <p:nvSpPr>
          <p:cNvPr id="3" name="Content Placeholder 2"/>
          <p:cNvSpPr>
            <a:spLocks noGrp="1"/>
          </p:cNvSpPr>
          <p:nvPr>
            <p:ph idx="1"/>
          </p:nvPr>
        </p:nvSpPr>
        <p:spPr/>
        <p:txBody>
          <a:bodyPr>
            <a:normAutofit fontScale="85000" lnSpcReduction="20000"/>
          </a:bodyPr>
          <a:lstStyle/>
          <a:p>
            <a:r>
              <a:rPr lang="en-US" dirty="0"/>
              <a:t>When a project fails, it is so much easier to point the fingers at this person or that person. </a:t>
            </a:r>
            <a:endParaRPr lang="en-US" dirty="0" smtClean="0"/>
          </a:p>
          <a:p>
            <a:r>
              <a:rPr lang="en-US" dirty="0" smtClean="0"/>
              <a:t>However</a:t>
            </a:r>
            <a:r>
              <a:rPr lang="en-US" dirty="0"/>
              <a:t>, ethically, no person should be singled out for project failure </a:t>
            </a:r>
            <a:r>
              <a:rPr lang="en-US" b="1" dirty="0"/>
              <a:t>unless</a:t>
            </a:r>
            <a:r>
              <a:rPr lang="en-US" dirty="0"/>
              <a:t> it is the project manager. In the end, he or she is the one assigned the ultimate task of ensuring the project is completed. </a:t>
            </a:r>
            <a:endParaRPr lang="en-US" dirty="0" smtClean="0"/>
          </a:p>
          <a:p>
            <a:r>
              <a:rPr lang="en-US" dirty="0" smtClean="0"/>
              <a:t>However</a:t>
            </a:r>
            <a:r>
              <a:rPr lang="en-US" dirty="0"/>
              <a:t>, there is no “I” in team. Although the project manager is in charge of ensuring the task gets completed, sometimes a task can fail despite the project manager’s best efforts. In these cases of project incompletion or failure, it should be said that </a:t>
            </a:r>
            <a:r>
              <a:rPr lang="en-US" b="1" dirty="0"/>
              <a:t>the team </a:t>
            </a:r>
            <a:r>
              <a:rPr lang="en-US" b="1" dirty="0" smtClean="0"/>
              <a:t>failed</a:t>
            </a:r>
            <a:r>
              <a:rPr lang="en-US" dirty="0" smtClean="0"/>
              <a:t>.</a:t>
            </a:r>
            <a:endParaRPr lang="en-US" dirty="0"/>
          </a:p>
        </p:txBody>
      </p:sp>
    </p:spTree>
    <p:extLst>
      <p:ext uri="{BB962C8B-B14F-4D97-AF65-F5344CB8AC3E}">
        <p14:creationId xmlns:p14="http://schemas.microsoft.com/office/powerpoint/2010/main" val="232500213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case study</a:t>
            </a:r>
            <a:endParaRPr lang="en-US" dirty="0"/>
          </a:p>
        </p:txBody>
      </p:sp>
      <p:sp>
        <p:nvSpPr>
          <p:cNvPr id="3" name="Content Placeholder 2"/>
          <p:cNvSpPr>
            <a:spLocks noGrp="1"/>
          </p:cNvSpPr>
          <p:nvPr>
            <p:ph idx="1"/>
          </p:nvPr>
        </p:nvSpPr>
        <p:spPr/>
        <p:txBody>
          <a:bodyPr/>
          <a:lstStyle/>
          <a:p>
            <a:r>
              <a:rPr lang="en-US" dirty="0" smtClean="0"/>
              <a:t>Was it clear what Wayne Davidson should have done, as you read this?</a:t>
            </a:r>
          </a:p>
          <a:p>
            <a:r>
              <a:rPr lang="en-US" dirty="0" smtClean="0"/>
              <a:t>Was it clearer after looking at the IEEE code of ethics, for example?</a:t>
            </a:r>
          </a:p>
          <a:p>
            <a:r>
              <a:rPr lang="en-US" dirty="0" smtClean="0">
                <a:solidFill>
                  <a:srgbClr val="FF0000"/>
                </a:solidFill>
              </a:rPr>
              <a:t>Group activity:  What was the first unethical act, and what would you have done differently?</a:t>
            </a:r>
            <a:endParaRPr lang="en-US" dirty="0">
              <a:solidFill>
                <a:srgbClr val="FF0000"/>
              </a:solidFill>
            </a:endParaRPr>
          </a:p>
        </p:txBody>
      </p:sp>
    </p:spTree>
    <p:extLst>
      <p:ext uri="{BB962C8B-B14F-4D97-AF65-F5344CB8AC3E}">
        <p14:creationId xmlns:p14="http://schemas.microsoft.com/office/powerpoint/2010/main" val="225616366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765827" y="3126407"/>
            <a:ext cx="4559300" cy="3441700"/>
          </a:xfrm>
          <a:prstGeom prst="rect">
            <a:avLst/>
          </a:prstGeom>
        </p:spPr>
      </p:pic>
      <p:sp>
        <p:nvSpPr>
          <p:cNvPr id="2" name="Title 1"/>
          <p:cNvSpPr>
            <a:spLocks noGrp="1"/>
          </p:cNvSpPr>
          <p:nvPr>
            <p:ph type="title"/>
          </p:nvPr>
        </p:nvSpPr>
        <p:spPr/>
        <p:txBody>
          <a:bodyPr/>
          <a:lstStyle/>
          <a:p>
            <a:r>
              <a:rPr lang="en-US" dirty="0" smtClean="0"/>
              <a:t>Why it’s not easy</a:t>
            </a:r>
            <a:endParaRPr lang="en-US" dirty="0"/>
          </a:p>
        </p:txBody>
      </p:sp>
      <p:sp>
        <p:nvSpPr>
          <p:cNvPr id="3" name="Content Placeholder 2"/>
          <p:cNvSpPr>
            <a:spLocks noGrp="1"/>
          </p:cNvSpPr>
          <p:nvPr>
            <p:ph idx="1"/>
          </p:nvPr>
        </p:nvSpPr>
        <p:spPr>
          <a:xfrm>
            <a:off x="457200" y="1500813"/>
            <a:ext cx="8229600" cy="4525963"/>
          </a:xfrm>
        </p:spPr>
        <p:txBody>
          <a:bodyPr>
            <a:normAutofit/>
          </a:bodyPr>
          <a:lstStyle/>
          <a:p>
            <a:r>
              <a:rPr lang="en-US" sz="2800" dirty="0" smtClean="0"/>
              <a:t>In any project / engineering situation, there are many ways to look at it.</a:t>
            </a:r>
          </a:p>
          <a:p>
            <a:r>
              <a:rPr lang="en-US" sz="2800" dirty="0" smtClean="0"/>
              <a:t>There will be inherent disagreements depending on self-interests and </a:t>
            </a:r>
            <a:br>
              <a:rPr lang="en-US" sz="2800" dirty="0" smtClean="0"/>
            </a:br>
            <a:r>
              <a:rPr lang="en-US" sz="2800" dirty="0" smtClean="0"/>
              <a:t>group interests.</a:t>
            </a:r>
          </a:p>
          <a:p>
            <a:r>
              <a:rPr lang="en-US" sz="2800" dirty="0" smtClean="0"/>
              <a:t>And, as I say that, </a:t>
            </a:r>
            <a:br>
              <a:rPr lang="en-US" sz="2800" dirty="0" smtClean="0"/>
            </a:br>
            <a:r>
              <a:rPr lang="en-US" sz="2800" dirty="0" smtClean="0"/>
              <a:t>my project is </a:t>
            </a:r>
            <a:br>
              <a:rPr lang="en-US" sz="2800" dirty="0" smtClean="0"/>
            </a:br>
            <a:r>
              <a:rPr lang="en-US" sz="2800" dirty="0" smtClean="0"/>
              <a:t>“90% done.”</a:t>
            </a:r>
            <a:endParaRPr lang="en-US" sz="2800" dirty="0"/>
          </a:p>
        </p:txBody>
      </p:sp>
    </p:spTree>
    <p:extLst>
      <p:ext uri="{BB962C8B-B14F-4D97-AF65-F5344CB8AC3E}">
        <p14:creationId xmlns:p14="http://schemas.microsoft.com/office/powerpoint/2010/main" val="3983627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Frames of reference</a:t>
            </a:r>
            <a:endParaRPr lang="en-US" dirty="0"/>
          </a:p>
        </p:txBody>
      </p:sp>
      <p:sp>
        <p:nvSpPr>
          <p:cNvPr id="3" name="Content Placeholder 2"/>
          <p:cNvSpPr>
            <a:spLocks noGrp="1"/>
          </p:cNvSpPr>
          <p:nvPr>
            <p:ph idx="1"/>
          </p:nvPr>
        </p:nvSpPr>
        <p:spPr/>
        <p:txBody>
          <a:bodyPr>
            <a:normAutofit lnSpcReduction="10000"/>
          </a:bodyPr>
          <a:lstStyle/>
          <a:p>
            <a:r>
              <a:rPr lang="en-US" dirty="0" smtClean="0"/>
              <a:t>These lead to different conclusions.</a:t>
            </a:r>
          </a:p>
          <a:p>
            <a:r>
              <a:rPr lang="en-US" dirty="0" smtClean="0"/>
              <a:t>Which brings us back to “</a:t>
            </a:r>
            <a:r>
              <a:rPr lang="en-US" dirty="0" err="1" smtClean="0"/>
              <a:t>metaethics</a:t>
            </a:r>
            <a:r>
              <a:rPr lang="en-US" dirty="0" smtClean="0"/>
              <a:t>.”</a:t>
            </a:r>
          </a:p>
          <a:p>
            <a:pPr lvl="1"/>
            <a:r>
              <a:rPr lang="en-US" dirty="0" smtClean="0"/>
              <a:t>Especially the psychological basis for moral judgments and conduct.</a:t>
            </a:r>
          </a:p>
          <a:p>
            <a:pPr lvl="1"/>
            <a:r>
              <a:rPr lang="en-US" dirty="0" smtClean="0"/>
              <a:t>What motivates us to be moral?</a:t>
            </a:r>
          </a:p>
          <a:p>
            <a:pPr lvl="2"/>
            <a:r>
              <a:rPr lang="en-US" dirty="0" smtClean="0"/>
              <a:t>Avoid punishment?</a:t>
            </a:r>
          </a:p>
          <a:p>
            <a:pPr lvl="2"/>
            <a:r>
              <a:rPr lang="en-US" dirty="0" smtClean="0"/>
              <a:t>Gain praise?</a:t>
            </a:r>
          </a:p>
          <a:p>
            <a:pPr lvl="2"/>
            <a:r>
              <a:rPr lang="en-US" dirty="0" smtClean="0"/>
              <a:t>Achieve happiness?</a:t>
            </a:r>
          </a:p>
          <a:p>
            <a:pPr lvl="2"/>
            <a:r>
              <a:rPr lang="en-US" dirty="0" smtClean="0"/>
              <a:t>Be dignified?</a:t>
            </a:r>
          </a:p>
          <a:p>
            <a:pPr lvl="2"/>
            <a:r>
              <a:rPr lang="en-US" dirty="0" smtClean="0"/>
              <a:t>Fit in with society?</a:t>
            </a:r>
          </a:p>
          <a:p>
            <a:endParaRPr lang="en-US" dirty="0"/>
          </a:p>
        </p:txBody>
      </p:sp>
    </p:spTree>
    <p:extLst>
      <p:ext uri="{BB962C8B-B14F-4D97-AF65-F5344CB8AC3E}">
        <p14:creationId xmlns:p14="http://schemas.microsoft.com/office/powerpoint/2010/main" val="181018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Egoism </a:t>
            </a:r>
            <a:r>
              <a:rPr lang="en-US" dirty="0" err="1" smtClean="0"/>
              <a:t>vs</a:t>
            </a:r>
            <a:r>
              <a:rPr lang="en-US" dirty="0" smtClean="0"/>
              <a:t> Altruism</a:t>
            </a:r>
            <a:endParaRPr lang="en-US" dirty="0"/>
          </a:p>
        </p:txBody>
      </p:sp>
      <p:sp>
        <p:nvSpPr>
          <p:cNvPr id="3" name="Content Placeholder 2"/>
          <p:cNvSpPr>
            <a:spLocks noGrp="1"/>
          </p:cNvSpPr>
          <p:nvPr>
            <p:ph idx="1"/>
          </p:nvPr>
        </p:nvSpPr>
        <p:spPr/>
        <p:txBody>
          <a:bodyPr>
            <a:noAutofit/>
          </a:bodyPr>
          <a:lstStyle/>
          <a:p>
            <a:r>
              <a:rPr lang="en-US" sz="2800" dirty="0" smtClean="0"/>
              <a:t>Engineering is supposed to show benevolence to others.</a:t>
            </a:r>
          </a:p>
          <a:p>
            <a:r>
              <a:rPr lang="en-US" sz="2800" dirty="0" smtClean="0"/>
              <a:t>People in compromised situations often argue</a:t>
            </a:r>
            <a:r>
              <a:rPr lang="en-US" sz="2800" b="1" dirty="0" smtClean="0"/>
              <a:t> away</a:t>
            </a:r>
            <a:r>
              <a:rPr lang="en-US" sz="2800" dirty="0" smtClean="0"/>
              <a:t> from this, that everything is inherently selfish, thus an option that’s </a:t>
            </a:r>
            <a:r>
              <a:rPr lang="en-US" sz="2800" i="1" dirty="0" smtClean="0"/>
              <a:t>more</a:t>
            </a:r>
            <a:r>
              <a:rPr lang="en-US" sz="2800" dirty="0" smtClean="0"/>
              <a:t> selfish, but compromised, isn’t so bad.</a:t>
            </a:r>
          </a:p>
          <a:p>
            <a:r>
              <a:rPr lang="en-US" sz="2800" dirty="0" smtClean="0"/>
              <a:t>Or, that there are other parties they care about, who would be hurt if they didn’t act in a way contrary to the greater good</a:t>
            </a:r>
            <a:r>
              <a:rPr lang="en-US" sz="2800" dirty="0" smtClean="0"/>
              <a:t>.</a:t>
            </a:r>
          </a:p>
          <a:p>
            <a:pPr lvl="1"/>
            <a:r>
              <a:rPr lang="en-US" sz="2400" dirty="0" smtClean="0"/>
              <a:t>Employees would be hurt if we admitted we delivered a bad product…</a:t>
            </a:r>
            <a:endParaRPr lang="en-US" sz="2400" dirty="0"/>
          </a:p>
        </p:txBody>
      </p:sp>
    </p:spTree>
    <p:extLst>
      <p:ext uri="{BB962C8B-B14F-4D97-AF65-F5344CB8AC3E}">
        <p14:creationId xmlns:p14="http://schemas.microsoft.com/office/powerpoint/2010/main" val="2435436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 </a:t>
            </a:r>
            <a:r>
              <a:rPr lang="en-US" dirty="0" err="1" smtClean="0"/>
              <a:t>vs</a:t>
            </a:r>
            <a:r>
              <a:rPr lang="en-US" dirty="0" smtClean="0"/>
              <a:t> Reason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 all ethics based on emotion?  </a:t>
            </a:r>
          </a:p>
          <a:p>
            <a:pPr lvl="1"/>
            <a:r>
              <a:rPr lang="en-US" dirty="0" smtClean="0"/>
              <a:t>We </a:t>
            </a:r>
            <a:r>
              <a:rPr lang="en-US" b="1" dirty="0" smtClean="0"/>
              <a:t>do</a:t>
            </a:r>
            <a:r>
              <a:rPr lang="en-US" dirty="0" smtClean="0"/>
              <a:t> tend to feel emotional about these choices.</a:t>
            </a:r>
          </a:p>
          <a:p>
            <a:pPr lvl="1"/>
            <a:r>
              <a:rPr lang="en-US" dirty="0" smtClean="0"/>
              <a:t>David Hume argued all moral assessments involve our </a:t>
            </a:r>
            <a:r>
              <a:rPr lang="en-US" b="1" dirty="0" smtClean="0"/>
              <a:t>emotions</a:t>
            </a:r>
            <a:r>
              <a:rPr lang="en-US" dirty="0" smtClean="0"/>
              <a:t>, not reason.</a:t>
            </a:r>
          </a:p>
          <a:p>
            <a:pPr lvl="1"/>
            <a:r>
              <a:rPr lang="en-US" dirty="0" smtClean="0"/>
              <a:t>Evidence:  On topics of morality, people tend not to be swayed by the other side’s reason.</a:t>
            </a:r>
          </a:p>
          <a:p>
            <a:pPr lvl="1"/>
            <a:r>
              <a:rPr lang="en-US" dirty="0" smtClean="0"/>
              <a:t>Immanuel Kant, in contrast, argued that we should </a:t>
            </a:r>
            <a:r>
              <a:rPr lang="en-US" b="1" dirty="0" smtClean="0"/>
              <a:t>resist</a:t>
            </a:r>
            <a:r>
              <a:rPr lang="en-US" dirty="0" smtClean="0"/>
              <a:t> emotional sway.  True moral action is motivated by reason.</a:t>
            </a:r>
          </a:p>
          <a:p>
            <a:pPr lvl="1"/>
            <a:r>
              <a:rPr lang="en-US" dirty="0" smtClean="0"/>
              <a:t>Evidence:  We expect moral judgments to be backed up by reasonable </a:t>
            </a:r>
            <a:r>
              <a:rPr lang="en-US" b="1" dirty="0" smtClean="0"/>
              <a:t>explanation</a:t>
            </a:r>
            <a:r>
              <a:rPr lang="en-US" dirty="0" smtClean="0"/>
              <a:t>s supporting actions.</a:t>
            </a:r>
            <a:endParaRPr lang="en-US" dirty="0"/>
          </a:p>
        </p:txBody>
      </p:sp>
    </p:spTree>
    <p:extLst>
      <p:ext uri="{BB962C8B-B14F-4D97-AF65-F5344CB8AC3E}">
        <p14:creationId xmlns:p14="http://schemas.microsoft.com/office/powerpoint/2010/main" val="1318615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considerations</a:t>
            </a:r>
            <a:endParaRPr lang="en-US" dirty="0"/>
          </a:p>
        </p:txBody>
      </p:sp>
      <p:sp>
        <p:nvSpPr>
          <p:cNvPr id="3" name="Content Placeholder 2"/>
          <p:cNvSpPr>
            <a:spLocks noGrp="1"/>
          </p:cNvSpPr>
          <p:nvPr>
            <p:ph idx="1"/>
          </p:nvPr>
        </p:nvSpPr>
        <p:spPr/>
        <p:txBody>
          <a:bodyPr>
            <a:normAutofit fontScale="92500"/>
          </a:bodyPr>
          <a:lstStyle/>
          <a:p>
            <a:r>
              <a:rPr lang="en-US" dirty="0" smtClean="0"/>
              <a:t>Traditional morality is male-</a:t>
            </a:r>
            <a:r>
              <a:rPr lang="en-US" dirty="0" smtClean="0"/>
              <a:t>centered valuing:</a:t>
            </a:r>
            <a:endParaRPr lang="en-US" dirty="0" smtClean="0"/>
          </a:p>
          <a:p>
            <a:pPr lvl="1"/>
            <a:r>
              <a:rPr lang="en-US" dirty="0" smtClean="0"/>
              <a:t>Acquiring property</a:t>
            </a:r>
          </a:p>
          <a:p>
            <a:pPr lvl="1"/>
            <a:r>
              <a:rPr lang="en-US" dirty="0" smtClean="0"/>
              <a:t>Engaging in business contracts</a:t>
            </a:r>
          </a:p>
          <a:p>
            <a:pPr lvl="1"/>
            <a:r>
              <a:rPr lang="en-US" dirty="0" smtClean="0"/>
              <a:t>Governing societies</a:t>
            </a:r>
          </a:p>
          <a:p>
            <a:pPr lvl="2"/>
            <a:r>
              <a:rPr lang="en-US" dirty="0" smtClean="0"/>
              <a:t>Rigid systems of rules required for these actions.</a:t>
            </a:r>
          </a:p>
          <a:p>
            <a:pPr lvl="1"/>
            <a:r>
              <a:rPr lang="en-US" dirty="0" smtClean="0"/>
              <a:t>Ignores the morality of spontaneously helping others.</a:t>
            </a:r>
          </a:p>
          <a:p>
            <a:pPr lvl="2"/>
            <a:r>
              <a:rPr lang="en-US" dirty="0" smtClean="0"/>
              <a:t>In women’s experience, the agent becomes part of the situation, and acts caringly within that context.</a:t>
            </a:r>
          </a:p>
          <a:p>
            <a:pPr lvl="2"/>
            <a:r>
              <a:rPr lang="en-US" dirty="0" smtClean="0"/>
              <a:t>Versus a mechanical actor who performs his duty, but can be distanced from and unaffected by the situation.</a:t>
            </a:r>
            <a:endParaRPr lang="en-US" dirty="0"/>
          </a:p>
        </p:txBody>
      </p:sp>
    </p:spTree>
    <p:extLst>
      <p:ext uri="{BB962C8B-B14F-4D97-AF65-F5344CB8AC3E}">
        <p14:creationId xmlns:p14="http://schemas.microsoft.com/office/powerpoint/2010/main" val="3736885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Big question – “What should you do”?</a:t>
            </a:r>
            <a:endParaRPr lang="en-US" dirty="0"/>
          </a:p>
        </p:txBody>
      </p:sp>
      <p:sp>
        <p:nvSpPr>
          <p:cNvPr id="3" name="Content Placeholder 2"/>
          <p:cNvSpPr>
            <a:spLocks noGrp="1"/>
          </p:cNvSpPr>
          <p:nvPr>
            <p:ph idx="1"/>
          </p:nvPr>
        </p:nvSpPr>
        <p:spPr/>
        <p:txBody>
          <a:bodyPr/>
          <a:lstStyle/>
          <a:p>
            <a:r>
              <a:rPr lang="en-US" dirty="0" smtClean="0"/>
              <a:t>In real world situations</a:t>
            </a:r>
            <a:r>
              <a:rPr lang="en-US" dirty="0" smtClean="0"/>
              <a:t>, </a:t>
            </a:r>
            <a:r>
              <a:rPr lang="en-US" dirty="0" smtClean="0"/>
              <a:t>usually –</a:t>
            </a:r>
          </a:p>
          <a:p>
            <a:pPr lvl="1"/>
            <a:r>
              <a:rPr lang="en-US" dirty="0" smtClean="0"/>
              <a:t>The outcomes aren’t completely clear.  And,</a:t>
            </a:r>
          </a:p>
          <a:p>
            <a:pPr lvl="1"/>
            <a:r>
              <a:rPr lang="en-US" dirty="0" smtClean="0"/>
              <a:t>There are downsides to any action.  And,</a:t>
            </a:r>
          </a:p>
          <a:p>
            <a:pPr lvl="1"/>
            <a:r>
              <a:rPr lang="en-US" dirty="0" smtClean="0"/>
              <a:t>Your role isn’t definitive.</a:t>
            </a:r>
          </a:p>
          <a:p>
            <a:pPr lvl="2"/>
            <a:r>
              <a:rPr lang="en-US" dirty="0" smtClean="0"/>
              <a:t>E.g., You notice a problem, but you’re not in charge.</a:t>
            </a:r>
          </a:p>
          <a:p>
            <a:endParaRPr lang="en-US" dirty="0"/>
          </a:p>
          <a:p>
            <a:r>
              <a:rPr lang="en-US" dirty="0" smtClean="0"/>
              <a:t>A classic example of “double </a:t>
            </a:r>
            <a:r>
              <a:rPr lang="en-US" dirty="0" err="1" smtClean="0"/>
              <a:t>efffect</a:t>
            </a:r>
            <a:r>
              <a:rPr lang="en-US" dirty="0" smtClean="0"/>
              <a:t>,” from philosopher </a:t>
            </a:r>
            <a:r>
              <a:rPr lang="en-US" dirty="0" err="1" smtClean="0"/>
              <a:t>Philippa</a:t>
            </a:r>
            <a:r>
              <a:rPr lang="en-US" dirty="0" smtClean="0"/>
              <a:t> Foot (1967) </a:t>
            </a:r>
            <a:r>
              <a:rPr lang="en-US" dirty="0" smtClean="0">
                <a:sym typeface="Wingdings"/>
              </a:rPr>
              <a:t></a:t>
            </a:r>
            <a:endParaRPr lang="en-US" dirty="0"/>
          </a:p>
        </p:txBody>
      </p:sp>
    </p:spTree>
    <p:extLst>
      <p:ext uri="{BB962C8B-B14F-4D97-AF65-F5344CB8AC3E}">
        <p14:creationId xmlns:p14="http://schemas.microsoft.com/office/powerpoint/2010/main" val="265613758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Frames of reference to consider</a:t>
            </a:r>
            <a:endParaRPr lang="en-US" dirty="0"/>
          </a:p>
        </p:txBody>
      </p:sp>
      <p:sp>
        <p:nvSpPr>
          <p:cNvPr id="3" name="Content Placeholder 2"/>
          <p:cNvSpPr>
            <a:spLocks noGrp="1"/>
          </p:cNvSpPr>
          <p:nvPr>
            <p:ph idx="1"/>
          </p:nvPr>
        </p:nvSpPr>
        <p:spPr>
          <a:xfrm>
            <a:off x="457200" y="1540674"/>
            <a:ext cx="8229600" cy="4525963"/>
          </a:xfrm>
        </p:spPr>
        <p:txBody>
          <a:bodyPr>
            <a:normAutofit/>
          </a:bodyPr>
          <a:lstStyle/>
          <a:p>
            <a:r>
              <a:rPr lang="en-US" sz="2800" dirty="0" smtClean="0"/>
              <a:t>“Be the customer”:</a:t>
            </a:r>
          </a:p>
          <a:p>
            <a:pPr lvl="1"/>
            <a:r>
              <a:rPr lang="en-US" sz="2400" dirty="0" smtClean="0"/>
              <a:t>Go visit their environment, spend a day with them.</a:t>
            </a:r>
          </a:p>
          <a:p>
            <a:pPr lvl="1"/>
            <a:r>
              <a:rPr lang="en-US" sz="2400" dirty="0" smtClean="0"/>
              <a:t>Understand why they have the values they do.</a:t>
            </a:r>
          </a:p>
          <a:p>
            <a:pPr lvl="1"/>
            <a:r>
              <a:rPr lang="en-US" sz="2400" dirty="0" smtClean="0"/>
              <a:t>Try to step through a scenario in their shoes.</a:t>
            </a:r>
          </a:p>
          <a:p>
            <a:pPr lvl="1"/>
            <a:r>
              <a:rPr lang="en-US" sz="2400" dirty="0" smtClean="0"/>
              <a:t>Come back and explain it to your colleagues!</a:t>
            </a:r>
          </a:p>
          <a:p>
            <a:r>
              <a:rPr lang="en-US" sz="2800" dirty="0" smtClean="0"/>
              <a:t>“Be the user”:</a:t>
            </a:r>
          </a:p>
          <a:p>
            <a:pPr lvl="1"/>
            <a:r>
              <a:rPr lang="en-US" sz="2400" dirty="0" smtClean="0"/>
              <a:t>Ditto the above steps.</a:t>
            </a:r>
          </a:p>
          <a:p>
            <a:r>
              <a:rPr lang="en-US" sz="2800" dirty="0" smtClean="0"/>
              <a:t>“Be whoever else it’s about”:</a:t>
            </a:r>
          </a:p>
          <a:p>
            <a:pPr lvl="1"/>
            <a:r>
              <a:rPr lang="en-US" sz="2400" dirty="0" smtClean="0"/>
              <a:t>Ditto the above steps.</a:t>
            </a:r>
          </a:p>
          <a:p>
            <a:pPr lvl="1"/>
            <a:endParaRPr lang="en-US" sz="2400" dirty="0"/>
          </a:p>
        </p:txBody>
      </p:sp>
      <p:pic>
        <p:nvPicPr>
          <p:cNvPr id="4" name="Picture 3"/>
          <p:cNvPicPr>
            <a:picLocks noChangeAspect="1"/>
          </p:cNvPicPr>
          <p:nvPr/>
        </p:nvPicPr>
        <p:blipFill>
          <a:blip r:embed="rId3"/>
          <a:stretch>
            <a:fillRect/>
          </a:stretch>
        </p:blipFill>
        <p:spPr>
          <a:xfrm>
            <a:off x="5244604" y="4004010"/>
            <a:ext cx="3717978" cy="2334064"/>
          </a:xfrm>
          <a:prstGeom prst="rect">
            <a:avLst/>
          </a:prstGeom>
        </p:spPr>
      </p:pic>
    </p:spTree>
    <p:extLst>
      <p:ext uri="{BB962C8B-B14F-4D97-AF65-F5344CB8AC3E}">
        <p14:creationId xmlns:p14="http://schemas.microsoft.com/office/powerpoint/2010/main" val="1383056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An “ethnographic study” on the Roomba in Italy!</a:t>
            </a:r>
            <a:endParaRPr lang="en-US" dirty="0"/>
          </a:p>
        </p:txBody>
      </p:sp>
      <p:pic>
        <p:nvPicPr>
          <p:cNvPr id="4" name="Picture 3"/>
          <p:cNvPicPr>
            <a:picLocks noChangeAspect="1"/>
          </p:cNvPicPr>
          <p:nvPr/>
        </p:nvPicPr>
        <p:blipFill>
          <a:blip r:embed="rId3"/>
          <a:stretch>
            <a:fillRect/>
          </a:stretch>
        </p:blipFill>
        <p:spPr>
          <a:xfrm>
            <a:off x="1010781" y="2589626"/>
            <a:ext cx="5766632" cy="4009612"/>
          </a:xfrm>
          <a:prstGeom prst="rect">
            <a:avLst/>
          </a:prstGeom>
        </p:spPr>
      </p:pic>
      <p:sp>
        <p:nvSpPr>
          <p:cNvPr id="5" name="TextBox 4"/>
          <p:cNvSpPr txBox="1"/>
          <p:nvPr/>
        </p:nvSpPr>
        <p:spPr>
          <a:xfrm>
            <a:off x="7218010" y="3317239"/>
            <a:ext cx="1887114" cy="2031325"/>
          </a:xfrm>
          <a:prstGeom prst="rect">
            <a:avLst/>
          </a:prstGeom>
          <a:noFill/>
        </p:spPr>
        <p:txBody>
          <a:bodyPr wrap="square" rtlCol="0">
            <a:spAutoFit/>
          </a:bodyPr>
          <a:lstStyle/>
          <a:p>
            <a:r>
              <a:rPr lang="en-US" dirty="0" smtClean="0"/>
              <a:t>A wider perspective even than </a:t>
            </a:r>
            <a:r>
              <a:rPr lang="en-US" dirty="0" err="1" smtClean="0"/>
              <a:t>Conops</a:t>
            </a:r>
            <a:r>
              <a:rPr lang="en-US" dirty="0" smtClean="0"/>
              <a:t>…</a:t>
            </a:r>
          </a:p>
          <a:p>
            <a:r>
              <a:rPr lang="en-US" dirty="0" smtClean="0"/>
              <a:t>A setup for getting to </a:t>
            </a:r>
            <a:r>
              <a:rPr lang="en-US" dirty="0" err="1" smtClean="0"/>
              <a:t>Conops</a:t>
            </a:r>
            <a:r>
              <a:rPr lang="en-US" dirty="0" smtClean="0"/>
              <a:t>, without losing anything.</a:t>
            </a:r>
            <a:endParaRPr lang="en-US" dirty="0"/>
          </a:p>
        </p:txBody>
      </p:sp>
    </p:spTree>
    <p:extLst>
      <p:ext uri="{BB962C8B-B14F-4D97-AF65-F5344CB8AC3E}">
        <p14:creationId xmlns:p14="http://schemas.microsoft.com/office/powerpoint/2010/main" val="35266953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Trolley Problem</a:t>
            </a:r>
            <a:endParaRPr lang="en-US" dirty="0"/>
          </a:p>
        </p:txBody>
      </p:sp>
      <p:sp>
        <p:nvSpPr>
          <p:cNvPr id="3" name="Content Placeholder 2"/>
          <p:cNvSpPr>
            <a:spLocks noGrp="1"/>
          </p:cNvSpPr>
          <p:nvPr>
            <p:ph idx="1"/>
          </p:nvPr>
        </p:nvSpPr>
        <p:spPr/>
        <p:txBody>
          <a:bodyPr/>
          <a:lstStyle/>
          <a:p>
            <a:r>
              <a:rPr lang="en-US" dirty="0" smtClean="0"/>
              <a:t>Trolley is coming.  It’s going to crush five people.</a:t>
            </a:r>
          </a:p>
          <a:p>
            <a:r>
              <a:rPr lang="en-US" dirty="0" smtClean="0"/>
              <a:t>You can move the lever, to doom only one person, instead.</a:t>
            </a:r>
          </a:p>
          <a:p>
            <a:r>
              <a:rPr lang="en-US" dirty="0" smtClean="0"/>
              <a:t>Group activity:  What would you do?</a:t>
            </a:r>
            <a:endParaRPr lang="en-US" dirty="0"/>
          </a:p>
        </p:txBody>
      </p:sp>
      <p:pic>
        <p:nvPicPr>
          <p:cNvPr id="4" name="Picture 3"/>
          <p:cNvPicPr>
            <a:picLocks noChangeAspect="1"/>
          </p:cNvPicPr>
          <p:nvPr/>
        </p:nvPicPr>
        <p:blipFill>
          <a:blip r:embed="rId3"/>
          <a:stretch>
            <a:fillRect/>
          </a:stretch>
        </p:blipFill>
        <p:spPr>
          <a:xfrm>
            <a:off x="3655333" y="4471043"/>
            <a:ext cx="3924300" cy="2070100"/>
          </a:xfrm>
          <a:prstGeom prst="rect">
            <a:avLst/>
          </a:prstGeom>
        </p:spPr>
      </p:pic>
    </p:spTree>
    <p:extLst>
      <p:ext uri="{BB962C8B-B14F-4D97-AF65-F5344CB8AC3E}">
        <p14:creationId xmlns:p14="http://schemas.microsoft.com/office/powerpoint/2010/main" val="27509405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wait…</a:t>
            </a:r>
            <a:endParaRPr lang="en-US" dirty="0"/>
          </a:p>
        </p:txBody>
      </p:sp>
      <p:sp>
        <p:nvSpPr>
          <p:cNvPr id="3" name="Content Placeholder 2"/>
          <p:cNvSpPr>
            <a:spLocks noGrp="1"/>
          </p:cNvSpPr>
          <p:nvPr>
            <p:ph idx="1"/>
          </p:nvPr>
        </p:nvSpPr>
        <p:spPr/>
        <p:txBody>
          <a:bodyPr>
            <a:normAutofit/>
          </a:bodyPr>
          <a:lstStyle/>
          <a:p>
            <a:r>
              <a:rPr lang="en-US" sz="2800" dirty="0" smtClean="0"/>
              <a:t>New problem – You are a surgeon.  You have people sitting in your waiting room, who will die without transplants.</a:t>
            </a:r>
          </a:p>
          <a:p>
            <a:r>
              <a:rPr lang="en-US" sz="2800" dirty="0" smtClean="0"/>
              <a:t>The guy in the middle is completely healthy.  His organs would prevent the death of everyone else in the room.</a:t>
            </a:r>
          </a:p>
          <a:p>
            <a:pPr lvl="1"/>
            <a:r>
              <a:rPr lang="en-US" sz="2400" dirty="0" smtClean="0"/>
              <a:t>And he’s kind of old, </a:t>
            </a:r>
            <a:br>
              <a:rPr lang="en-US" sz="2400" dirty="0" smtClean="0"/>
            </a:br>
            <a:r>
              <a:rPr lang="en-US" sz="2400" dirty="0" smtClean="0"/>
              <a:t>anyway.</a:t>
            </a:r>
          </a:p>
          <a:p>
            <a:pPr lvl="1"/>
            <a:r>
              <a:rPr lang="en-US" sz="2400" dirty="0" smtClean="0"/>
              <a:t>What would you do?</a:t>
            </a:r>
            <a:endParaRPr lang="en-US" sz="2400" dirty="0"/>
          </a:p>
          <a:p>
            <a:endParaRPr lang="en-US" sz="2800" dirty="0"/>
          </a:p>
        </p:txBody>
      </p:sp>
      <p:pic>
        <p:nvPicPr>
          <p:cNvPr id="4" name="Picture 3"/>
          <p:cNvPicPr>
            <a:picLocks noChangeAspect="1"/>
          </p:cNvPicPr>
          <p:nvPr/>
        </p:nvPicPr>
        <p:blipFill>
          <a:blip r:embed="rId3"/>
          <a:stretch>
            <a:fillRect/>
          </a:stretch>
        </p:blipFill>
        <p:spPr>
          <a:xfrm>
            <a:off x="4683633" y="4119201"/>
            <a:ext cx="3553182" cy="2423644"/>
          </a:xfrm>
          <a:prstGeom prst="rect">
            <a:avLst/>
          </a:prstGeom>
        </p:spPr>
      </p:pic>
    </p:spTree>
    <p:extLst>
      <p:ext uri="{BB962C8B-B14F-4D97-AF65-F5344CB8AC3E}">
        <p14:creationId xmlns:p14="http://schemas.microsoft.com/office/powerpoint/2010/main" val="15586345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ethics is</a:t>
            </a:r>
            <a:endParaRPr lang="en-US" dirty="0"/>
          </a:p>
        </p:txBody>
      </p:sp>
      <p:sp>
        <p:nvSpPr>
          <p:cNvPr id="3" name="Content Placeholder 2"/>
          <p:cNvSpPr>
            <a:spLocks noGrp="1"/>
          </p:cNvSpPr>
          <p:nvPr>
            <p:ph idx="1"/>
          </p:nvPr>
        </p:nvSpPr>
        <p:spPr/>
        <p:txBody>
          <a:bodyPr>
            <a:normAutofit lnSpcReduction="10000"/>
          </a:bodyPr>
          <a:lstStyle/>
          <a:p>
            <a:r>
              <a:rPr lang="en-US" dirty="0" smtClean="0"/>
              <a:t>Systematizing</a:t>
            </a:r>
            <a:r>
              <a:rPr lang="en-US" dirty="0"/>
              <a:t>, defending, and recommending concepts of right and wrong behavior</a:t>
            </a:r>
            <a:r>
              <a:rPr lang="en-US" dirty="0" smtClean="0"/>
              <a:t>.</a:t>
            </a:r>
          </a:p>
          <a:p>
            <a:r>
              <a:rPr lang="en-US" i="1" dirty="0" err="1"/>
              <a:t>Metaethics</a:t>
            </a:r>
            <a:r>
              <a:rPr lang="en-US" dirty="0"/>
              <a:t> investigates where our ethical principles come from, and what they mean.</a:t>
            </a:r>
            <a:endParaRPr lang="en-US" dirty="0" smtClean="0"/>
          </a:p>
          <a:p>
            <a:r>
              <a:rPr lang="en-US" i="1" dirty="0"/>
              <a:t>Normative ethics</a:t>
            </a:r>
            <a:r>
              <a:rPr lang="en-US" dirty="0"/>
              <a:t> takes on a more practical task, which is to arrive at moral standards that regulate right and wrong conduct</a:t>
            </a:r>
            <a:r>
              <a:rPr lang="en-US" dirty="0" smtClean="0"/>
              <a:t>.</a:t>
            </a:r>
          </a:p>
          <a:p>
            <a:r>
              <a:rPr lang="en-US" i="1" dirty="0" smtClean="0"/>
              <a:t>Applied </a:t>
            </a:r>
            <a:r>
              <a:rPr lang="en-US" i="1" dirty="0"/>
              <a:t>ethics</a:t>
            </a:r>
            <a:r>
              <a:rPr lang="en-US" dirty="0"/>
              <a:t> involves examining specific controversial </a:t>
            </a:r>
            <a:r>
              <a:rPr lang="en-US" dirty="0" smtClean="0"/>
              <a:t>issues, using the above two.</a:t>
            </a:r>
            <a:endParaRPr lang="en-US" dirty="0"/>
          </a:p>
        </p:txBody>
      </p:sp>
    </p:spTree>
    <p:extLst>
      <p:ext uri="{BB962C8B-B14F-4D97-AF65-F5344CB8AC3E}">
        <p14:creationId xmlns:p14="http://schemas.microsoft.com/office/powerpoint/2010/main" val="10014520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78"/>
            <a:ext cx="8229600" cy="1143000"/>
          </a:xfrm>
        </p:spPr>
        <p:txBody>
          <a:bodyPr>
            <a:normAutofit fontScale="90000"/>
          </a:bodyPr>
          <a:lstStyle/>
          <a:p>
            <a:r>
              <a:rPr lang="en-US" dirty="0" smtClean="0"/>
              <a:t>We have normative ethics for software</a:t>
            </a:r>
            <a:endParaRPr lang="en-US" dirty="0"/>
          </a:p>
        </p:txBody>
      </p:sp>
      <p:sp>
        <p:nvSpPr>
          <p:cNvPr id="3" name="Content Placeholder 2"/>
          <p:cNvSpPr>
            <a:spLocks noGrp="1"/>
          </p:cNvSpPr>
          <p:nvPr>
            <p:ph idx="1"/>
          </p:nvPr>
        </p:nvSpPr>
        <p:spPr>
          <a:xfrm>
            <a:off x="280511" y="1125351"/>
            <a:ext cx="8686801" cy="4525963"/>
          </a:xfrm>
        </p:spPr>
        <p:txBody>
          <a:bodyPr>
            <a:noAutofit/>
          </a:bodyPr>
          <a:lstStyle/>
          <a:p>
            <a:pPr marL="0" indent="0">
              <a:buNone/>
            </a:pPr>
            <a:r>
              <a:rPr lang="en-US" sz="1800" dirty="0" smtClean="0"/>
              <a:t>The IEEE Code:</a:t>
            </a:r>
          </a:p>
          <a:p>
            <a:pPr marL="514350" indent="-514350">
              <a:buFont typeface="+mj-lt"/>
              <a:buAutoNum type="arabicPeriod"/>
            </a:pPr>
            <a:r>
              <a:rPr lang="en-US" sz="1600" dirty="0"/>
              <a:t>to accept responsibility in making decisions consistent with the safety, health, and welfare of the public, and to disclose promptly factors that might endanger the public or the environment;</a:t>
            </a:r>
          </a:p>
          <a:p>
            <a:pPr marL="514350" indent="-514350">
              <a:buFont typeface="+mj-lt"/>
              <a:buAutoNum type="arabicPeriod"/>
            </a:pPr>
            <a:r>
              <a:rPr lang="en-US" sz="1600" dirty="0"/>
              <a:t>to avoid real or perceived conflicts of interest whenever possible, and to disclose them to affected parties when they do exist;</a:t>
            </a:r>
          </a:p>
          <a:p>
            <a:pPr marL="514350" indent="-514350">
              <a:buFont typeface="+mj-lt"/>
              <a:buAutoNum type="arabicPeriod"/>
            </a:pPr>
            <a:r>
              <a:rPr lang="en-US" sz="1600" dirty="0"/>
              <a:t>to be honest and realistic in stating claims or estimates based on available data;  </a:t>
            </a:r>
          </a:p>
          <a:p>
            <a:pPr marL="514350" indent="-514350">
              <a:buFont typeface="+mj-lt"/>
              <a:buAutoNum type="arabicPeriod"/>
            </a:pPr>
            <a:r>
              <a:rPr lang="en-US" sz="1600" dirty="0"/>
              <a:t>to reject bribery in all its forms;  </a:t>
            </a:r>
          </a:p>
          <a:p>
            <a:pPr marL="514350" indent="-514350">
              <a:buFont typeface="+mj-lt"/>
              <a:buAutoNum type="arabicPeriod"/>
            </a:pPr>
            <a:r>
              <a:rPr lang="en-US" sz="1600" dirty="0"/>
              <a:t>to improve the understanding of technology; its appropriate application, and potential consequences;  </a:t>
            </a:r>
          </a:p>
          <a:p>
            <a:pPr marL="514350" indent="-514350">
              <a:buFont typeface="+mj-lt"/>
              <a:buAutoNum type="arabicPeriod"/>
            </a:pPr>
            <a:r>
              <a:rPr lang="en-US" sz="1600" dirty="0"/>
              <a:t>to maintain and improve our technical competence and to undertake technological tasks for others only if qualified by training or experience, or after full disclosure of pertinent limitations;  </a:t>
            </a:r>
          </a:p>
          <a:p>
            <a:pPr marL="514350" indent="-514350">
              <a:buFont typeface="+mj-lt"/>
              <a:buAutoNum type="arabicPeriod"/>
            </a:pPr>
            <a:r>
              <a:rPr lang="en-US" sz="1600" dirty="0"/>
              <a:t>to seek, accept, and offer honest criticism of technical work, to acknowledge and correct errors, and to credit properly the contributions of others;  </a:t>
            </a:r>
          </a:p>
          <a:p>
            <a:pPr marL="514350" indent="-514350">
              <a:buFont typeface="+mj-lt"/>
              <a:buAutoNum type="arabicPeriod"/>
            </a:pPr>
            <a:r>
              <a:rPr lang="en-US" sz="1600" dirty="0"/>
              <a:t>to treat fairly all persons and to not engage in acts of discrimination based on race, religion, gender, disability, age, national origin, sexual orientation, gender identity, or gender expression;</a:t>
            </a:r>
          </a:p>
          <a:p>
            <a:pPr marL="514350" indent="-514350">
              <a:buFont typeface="+mj-lt"/>
              <a:buAutoNum type="arabicPeriod"/>
            </a:pPr>
            <a:r>
              <a:rPr lang="en-US" sz="1600" dirty="0"/>
              <a:t>to avoid injuring others, their property, reputation, or employment by false or malicious action;  </a:t>
            </a:r>
          </a:p>
          <a:p>
            <a:pPr marL="514350" indent="-514350">
              <a:buFont typeface="+mj-lt"/>
              <a:buAutoNum type="arabicPeriod"/>
            </a:pPr>
            <a:r>
              <a:rPr lang="en-US" sz="1600" dirty="0"/>
              <a:t>to assist colleagues and co-workers in their professional development and to support them in following this code of ethics.</a:t>
            </a:r>
          </a:p>
        </p:txBody>
      </p:sp>
      <p:sp>
        <p:nvSpPr>
          <p:cNvPr id="4" name="TextBox 3"/>
          <p:cNvSpPr txBox="1"/>
          <p:nvPr/>
        </p:nvSpPr>
        <p:spPr>
          <a:xfrm>
            <a:off x="777447" y="6261660"/>
            <a:ext cx="2503134" cy="369332"/>
          </a:xfrm>
          <a:prstGeom prst="rect">
            <a:avLst/>
          </a:prstGeom>
          <a:noFill/>
        </p:spPr>
        <p:txBody>
          <a:bodyPr wrap="none" rtlCol="0">
            <a:spAutoFit/>
          </a:bodyPr>
          <a:lstStyle/>
          <a:p>
            <a:r>
              <a:rPr lang="en-US" dirty="0" smtClean="0"/>
              <a:t>The ACM Code is similar.</a:t>
            </a:r>
            <a:endParaRPr lang="en-US" dirty="0"/>
          </a:p>
        </p:txBody>
      </p:sp>
    </p:spTree>
    <p:extLst>
      <p:ext uri="{BB962C8B-B14F-4D97-AF65-F5344CB8AC3E}">
        <p14:creationId xmlns:p14="http://schemas.microsoft.com/office/powerpoint/2010/main" val="35245415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we can apply this in our work.</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solidFill>
                  <a:srgbClr val="FF0000"/>
                </a:solidFill>
              </a:rPr>
              <a:t>Group activity:  What should you do in the following situation:</a:t>
            </a:r>
          </a:p>
          <a:p>
            <a:endParaRPr lang="en-US" dirty="0"/>
          </a:p>
          <a:p>
            <a:r>
              <a:rPr lang="en-US" dirty="0" smtClean="0"/>
              <a:t>Originally our customer asked for a sophisticated product upgrade, targeted to be used by their existing, experienced group of users.  We created the feature set so that experts could make the most efficient use of the upgraded system.</a:t>
            </a:r>
          </a:p>
          <a:p>
            <a:r>
              <a:rPr lang="en-US" dirty="0" smtClean="0"/>
              <a:t>The customer later decided their product also needed to operated by a wider group of occasional users, who lacked the background of the originally targeted user group.  Our most recent, sophisticated features could easily be used incorrectly by this new set of users, because there was no additional training requested to go with the upgrade.</a:t>
            </a:r>
          </a:p>
          <a:p>
            <a:r>
              <a:rPr lang="en-US" dirty="0" smtClean="0"/>
              <a:t>How much obligation do we have, to prevent possible damage resulting from the misuse of our product? </a:t>
            </a:r>
            <a:endParaRPr lang="en-US" dirty="0"/>
          </a:p>
        </p:txBody>
      </p:sp>
    </p:spTree>
    <p:extLst>
      <p:ext uri="{BB962C8B-B14F-4D97-AF65-F5344CB8AC3E}">
        <p14:creationId xmlns:p14="http://schemas.microsoft.com/office/powerpoint/2010/main" val="15017904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ethics</a:t>
            </a:r>
            <a:endParaRPr lang="en-US" dirty="0"/>
          </a:p>
        </p:txBody>
      </p:sp>
      <p:sp>
        <p:nvSpPr>
          <p:cNvPr id="3" name="Content Placeholder 2"/>
          <p:cNvSpPr>
            <a:spLocks noGrp="1"/>
          </p:cNvSpPr>
          <p:nvPr>
            <p:ph idx="1"/>
          </p:nvPr>
        </p:nvSpPr>
        <p:spPr/>
        <p:txBody>
          <a:bodyPr/>
          <a:lstStyle/>
          <a:p>
            <a:r>
              <a:rPr lang="en-US" dirty="0" smtClean="0"/>
              <a:t>Project Management Institute has a more elaborate set of ethical standards for PM’s.</a:t>
            </a:r>
          </a:p>
          <a:p>
            <a:r>
              <a:rPr lang="en-US" dirty="0" smtClean="0"/>
              <a:t>At the same time, it can result in cloudy guidance because of this large scope.  E.g., consider the following section. </a:t>
            </a:r>
            <a:r>
              <a:rPr lang="en-US" dirty="0" smtClean="0">
                <a:sym typeface="Wingdings"/>
              </a:rPr>
              <a:t></a:t>
            </a:r>
            <a:endParaRPr lang="en-US" dirty="0"/>
          </a:p>
        </p:txBody>
      </p:sp>
    </p:spTree>
    <p:extLst>
      <p:ext uri="{BB962C8B-B14F-4D97-AF65-F5344CB8AC3E}">
        <p14:creationId xmlns:p14="http://schemas.microsoft.com/office/powerpoint/2010/main" val="15114327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3.2 Respect: Aspirational Standards</a:t>
            </a:r>
            <a:endParaRPr lang="en-US" dirty="0"/>
          </a:p>
        </p:txBody>
      </p:sp>
      <p:sp>
        <p:nvSpPr>
          <p:cNvPr id="3" name="Content Placeholder 2"/>
          <p:cNvSpPr>
            <a:spLocks noGrp="1"/>
          </p:cNvSpPr>
          <p:nvPr>
            <p:ph idx="1"/>
          </p:nvPr>
        </p:nvSpPr>
        <p:spPr/>
        <p:txBody>
          <a:bodyPr>
            <a:noAutofit/>
          </a:bodyPr>
          <a:lstStyle/>
          <a:p>
            <a:pPr marL="0" indent="0">
              <a:buNone/>
            </a:pPr>
            <a:r>
              <a:rPr lang="en-US" sz="2000" dirty="0"/>
              <a:t>As practitioners in the global project management community: </a:t>
            </a:r>
            <a:endParaRPr lang="en-US" sz="2000" dirty="0" smtClean="0">
              <a:effectLst/>
            </a:endParaRPr>
          </a:p>
          <a:p>
            <a:pPr lvl="1"/>
            <a:r>
              <a:rPr lang="en-US" sz="1800" b="1" dirty="0"/>
              <a:t>3.2.1  </a:t>
            </a:r>
            <a:r>
              <a:rPr lang="en-US" sz="1800" dirty="0"/>
              <a:t>We inform ourselves about the norms and customs of others and avoid engaging in behaviors they might consider disrespectful. </a:t>
            </a:r>
            <a:endParaRPr lang="en-US" sz="1800" dirty="0" smtClean="0">
              <a:effectLst/>
            </a:endParaRPr>
          </a:p>
          <a:p>
            <a:pPr lvl="1"/>
            <a:r>
              <a:rPr lang="en-US" sz="1800" b="1" dirty="0"/>
              <a:t>3.2.2  </a:t>
            </a:r>
            <a:r>
              <a:rPr lang="en-US" sz="1800" dirty="0"/>
              <a:t>We listen to others’ points of view, seeking to understand them. </a:t>
            </a:r>
            <a:endParaRPr lang="en-US" sz="1800" dirty="0" smtClean="0">
              <a:effectLst/>
            </a:endParaRPr>
          </a:p>
          <a:p>
            <a:pPr lvl="1"/>
            <a:r>
              <a:rPr lang="en-US" sz="1800" b="1" dirty="0"/>
              <a:t>3.2.3  </a:t>
            </a:r>
            <a:r>
              <a:rPr lang="en-US" sz="1800" dirty="0"/>
              <a:t>We approach directly those persons with whom we have a conflict or disagreement. </a:t>
            </a:r>
            <a:endParaRPr lang="en-US" sz="1800" dirty="0" smtClean="0">
              <a:effectLst/>
            </a:endParaRPr>
          </a:p>
          <a:p>
            <a:pPr lvl="1"/>
            <a:r>
              <a:rPr lang="en-US" sz="1800" b="1" dirty="0"/>
              <a:t>3.2.4  </a:t>
            </a:r>
            <a:r>
              <a:rPr lang="en-US" sz="1800" dirty="0"/>
              <a:t>We conduct ourselves in a professional manner, even when it is not reciprocated. </a:t>
            </a:r>
            <a:endParaRPr lang="en-US" sz="1800" dirty="0" smtClean="0">
              <a:effectLst/>
            </a:endParaRPr>
          </a:p>
          <a:p>
            <a:r>
              <a:rPr lang="en-US" sz="2000" b="1" dirty="0" smtClean="0"/>
              <a:t>Typical issue:</a:t>
            </a:r>
            <a:r>
              <a:rPr lang="en-US" sz="2000" dirty="0" smtClean="0"/>
              <a:t>  In order to sell a product in another country, you have to give a bribe to a government official who controls licensing.  This is against your company code of ethics, but follows the country’s code of ethics.  You discover the problem after committing resources to the project.  </a:t>
            </a:r>
          </a:p>
          <a:p>
            <a:r>
              <a:rPr lang="en-US" sz="2000" dirty="0" smtClean="0"/>
              <a:t>Your vice president suggests that the transaction be completed through a third party, so as to avoid a direct conflict.</a:t>
            </a:r>
            <a:endParaRPr lang="en-US" sz="2000" dirty="0"/>
          </a:p>
        </p:txBody>
      </p:sp>
    </p:spTree>
    <p:extLst>
      <p:ext uri="{BB962C8B-B14F-4D97-AF65-F5344CB8AC3E}">
        <p14:creationId xmlns:p14="http://schemas.microsoft.com/office/powerpoint/2010/main" val="15672794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TotalTime>
  <Words>1925</Words>
  <Application>Microsoft Macintosh PowerPoint</Application>
  <PresentationFormat>On-screen Show (4:3)</PresentationFormat>
  <Paragraphs>170</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Ethical Decision Making</vt:lpstr>
      <vt:lpstr>Big question – “What should you do”?</vt:lpstr>
      <vt:lpstr>The Trolley Problem</vt:lpstr>
      <vt:lpstr>But wait…</vt:lpstr>
      <vt:lpstr>What ethics is</vt:lpstr>
      <vt:lpstr>We have normative ethics for software</vt:lpstr>
      <vt:lpstr>So, we can apply this in our work.</vt:lpstr>
      <vt:lpstr>Project management ethics</vt:lpstr>
      <vt:lpstr>3.2 Respect: Aspirational Standards</vt:lpstr>
      <vt:lpstr>Project Management Application</vt:lpstr>
      <vt:lpstr>Typical recurring PM issues</vt:lpstr>
      <vt:lpstr>Why the PM is in a tougher spot</vt:lpstr>
      <vt:lpstr>Why the PM is in a tougher spot, cntd</vt:lpstr>
      <vt:lpstr>The case study</vt:lpstr>
      <vt:lpstr>Why it’s not easy</vt:lpstr>
      <vt:lpstr>Frames of reference</vt:lpstr>
      <vt:lpstr>Egoism vs Altruism</vt:lpstr>
      <vt:lpstr>Emotion vs Reason</vt:lpstr>
      <vt:lpstr>Gender considerations</vt:lpstr>
      <vt:lpstr>Frames of reference to consider</vt:lpstr>
      <vt:lpstr>Example</vt:lpstr>
    </vt:vector>
  </TitlesOfParts>
  <Company>Rose-Hulman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Decision Making</dc:title>
  <dc:creator>Steve Chenoweth</dc:creator>
  <cp:lastModifiedBy>Steve Chenoweth</cp:lastModifiedBy>
  <cp:revision>26</cp:revision>
  <dcterms:created xsi:type="dcterms:W3CDTF">2015-04-22T21:19:29Z</dcterms:created>
  <dcterms:modified xsi:type="dcterms:W3CDTF">2015-05-15T13:47:54Z</dcterms:modified>
</cp:coreProperties>
</file>